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2"/>
  </p:notesMasterIdLst>
  <p:handoutMasterIdLst>
    <p:handoutMasterId r:id="rId23"/>
  </p:handoutMasterIdLst>
  <p:sldIdLst>
    <p:sldId id="289" r:id="rId2"/>
    <p:sldId id="256" r:id="rId3"/>
    <p:sldId id="257" r:id="rId4"/>
    <p:sldId id="275" r:id="rId5"/>
    <p:sldId id="276" r:id="rId6"/>
    <p:sldId id="280" r:id="rId7"/>
    <p:sldId id="278" r:id="rId8"/>
    <p:sldId id="294" r:id="rId9"/>
    <p:sldId id="263" r:id="rId10"/>
    <p:sldId id="264" r:id="rId11"/>
    <p:sldId id="265" r:id="rId12"/>
    <p:sldId id="290" r:id="rId13"/>
    <p:sldId id="288" r:id="rId14"/>
    <p:sldId id="286" r:id="rId15"/>
    <p:sldId id="287" r:id="rId16"/>
    <p:sldId id="293" r:id="rId17"/>
    <p:sldId id="285" r:id="rId18"/>
    <p:sldId id="295" r:id="rId19"/>
    <p:sldId id="274" r:id="rId20"/>
    <p:sldId id="26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81920" autoAdjust="0"/>
  </p:normalViewPr>
  <p:slideViewPr>
    <p:cSldViewPr>
      <p:cViewPr varScale="1">
        <p:scale>
          <a:sx n="47" d="100"/>
          <a:sy n="47" d="100"/>
        </p:scale>
        <p:origin x="-158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44" d="100"/>
          <a:sy n="44" d="100"/>
        </p:scale>
        <p:origin x="-2610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C60731-625D-42EE-965D-295EA0DB5441}" type="datetimeFigureOut">
              <a:rPr lang="ru-RU" smtClean="0"/>
              <a:t>23.04.2018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148BE9-8DBB-4831-996C-9A2F4C3BE5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99722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BD9E76-438E-4F88-A755-A0D81D33AC11}" type="datetimeFigureOut">
              <a:rPr lang="ru-RU" smtClean="0"/>
              <a:t>23.04.2018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F08DDB-D904-4BAC-AD24-1866CBE548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29246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08DDB-D904-4BAC-AD24-1866CBE54884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20247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23.04.2018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23.04.2018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megachess.net/content/School/Book/zapis%20partii%201.jpg" TargetMode="Externa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www.megachess.net/content/School/Book/zapis%20partii%203.jpg" TargetMode="Externa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uchmet.ru/library/convert/result/500/150019/129542/129542.doc_html_m175749e9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3608" y="692696"/>
            <a:ext cx="7056784" cy="57606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19563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uchmet.ru/library/convert/result/500/150019/129542/129542.doc_html_m4262a52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1680" y="404664"/>
            <a:ext cx="6120680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15732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76672"/>
            <a:ext cx="8136904" cy="2841179"/>
          </a:xfrm>
        </p:spPr>
        <p:txBody>
          <a:bodyPr/>
          <a:lstStyle/>
          <a:p>
            <a:r>
              <a:rPr lang="ru-RU" sz="4000" dirty="0">
                <a:latin typeface="Times New Roman"/>
                <a:ea typeface="Times New Roman"/>
              </a:rPr>
              <a:t>Белые:</a:t>
            </a:r>
            <a:br>
              <a:rPr lang="ru-RU" sz="4000" dirty="0">
                <a:latin typeface="Times New Roman"/>
                <a:ea typeface="Times New Roman"/>
              </a:rPr>
            </a:br>
            <a:r>
              <a:rPr lang="ru-RU" sz="4000" b="1" dirty="0">
                <a:latin typeface="Times New Roman"/>
                <a:ea typeface="Times New Roman"/>
              </a:rPr>
              <a:t>Крс1, Фf2, Лe1</a:t>
            </a:r>
            <a:r>
              <a:rPr lang="ru-RU" sz="4000" dirty="0">
                <a:latin typeface="Times New Roman"/>
                <a:ea typeface="Times New Roman"/>
              </a:rPr>
              <a:t>  </a:t>
            </a:r>
            <a:r>
              <a:rPr lang="ru-RU" sz="4000" b="1" dirty="0">
                <a:latin typeface="Times New Roman"/>
                <a:ea typeface="Times New Roman"/>
              </a:rPr>
              <a:t>Лh1, </a:t>
            </a:r>
            <a:r>
              <a:rPr lang="ru-RU" sz="4000" b="1" dirty="0" smtClean="0">
                <a:latin typeface="Times New Roman"/>
                <a:ea typeface="Times New Roman"/>
              </a:rPr>
              <a:t>Ke4</a:t>
            </a:r>
            <a:r>
              <a:rPr lang="ru-RU" sz="4000" dirty="0" smtClean="0">
                <a:latin typeface="Times New Roman"/>
                <a:ea typeface="Times New Roman"/>
              </a:rPr>
              <a:t>, </a:t>
            </a:r>
            <a:r>
              <a:rPr lang="ru-RU" sz="4000" b="1" dirty="0" smtClean="0">
                <a:latin typeface="Times New Roman"/>
                <a:ea typeface="Times New Roman"/>
              </a:rPr>
              <a:t>Ke6</a:t>
            </a:r>
            <a:r>
              <a:rPr lang="ru-RU" sz="4000" dirty="0">
                <a:latin typeface="Times New Roman"/>
                <a:ea typeface="Times New Roman"/>
              </a:rPr>
              <a:t>;</a:t>
            </a:r>
            <a:r>
              <a:rPr lang="ru-RU" sz="4000" b="1" dirty="0">
                <a:latin typeface="Times New Roman"/>
                <a:ea typeface="Times New Roman"/>
              </a:rPr>
              <a:t>                   </a:t>
            </a:r>
            <a:endParaRPr lang="ru-RU" sz="4000" b="1" dirty="0" smtClean="0">
              <a:latin typeface="Times New Roman"/>
              <a:ea typeface="Times New Roman"/>
            </a:endParaRPr>
          </a:p>
          <a:p>
            <a:pPr marL="36576" indent="0">
              <a:buNone/>
            </a:pPr>
            <a:r>
              <a:rPr lang="ru-RU" sz="4000" b="1" dirty="0">
                <a:latin typeface="Times New Roman"/>
                <a:ea typeface="Times New Roman"/>
              </a:rPr>
              <a:t> </a:t>
            </a:r>
            <a:r>
              <a:rPr lang="ru-RU" sz="4000" b="1" dirty="0" smtClean="0">
                <a:latin typeface="Times New Roman"/>
                <a:ea typeface="Times New Roman"/>
              </a:rPr>
              <a:t> </a:t>
            </a:r>
            <a:r>
              <a:rPr lang="ru-RU" sz="4000" dirty="0">
                <a:latin typeface="Times New Roman"/>
                <a:ea typeface="Times New Roman"/>
              </a:rPr>
              <a:t> </a:t>
            </a:r>
            <a:r>
              <a:rPr lang="ru-RU" sz="4000" b="1" dirty="0">
                <a:latin typeface="Times New Roman"/>
                <a:ea typeface="Times New Roman"/>
              </a:rPr>
              <a:t>a3, b2, c2, c5, g3</a:t>
            </a:r>
            <a:r>
              <a:rPr lang="ru-RU" sz="4000" dirty="0">
                <a:latin typeface="Times New Roman"/>
                <a:ea typeface="Times New Roman"/>
              </a:rPr>
              <a:t>.</a:t>
            </a:r>
          </a:p>
          <a:p>
            <a:endParaRPr lang="ru-RU" sz="3600" dirty="0">
              <a:latin typeface="Times New Roman"/>
              <a:ea typeface="Times New Roman"/>
            </a:endParaRPr>
          </a:p>
          <a:p>
            <a:endParaRPr lang="ru-RU" dirty="0">
              <a:latin typeface="Times New Roman"/>
            </a:endParaRPr>
          </a:p>
          <a:p>
            <a:endParaRPr lang="ru-RU" dirty="0"/>
          </a:p>
        </p:txBody>
      </p:sp>
      <p:sp>
        <p:nvSpPr>
          <p:cNvPr id="4" name="Объект 2">
            <a:extLst>
              <a:ext uri="{FF2B5EF4-FFF2-40B4-BE49-F238E27FC236}">
                <a16:creationId xmlns="" xmlns:a16="http://schemas.microsoft.com/office/drawing/2014/main" id="{32128D67-90C4-49B6-B7C4-551280442AA8}"/>
              </a:ext>
            </a:extLst>
          </p:cNvPr>
          <p:cNvSpPr txBox="1">
            <a:spLocks/>
          </p:cNvSpPr>
          <p:nvPr/>
        </p:nvSpPr>
        <p:spPr>
          <a:xfrm>
            <a:off x="611560" y="2924944"/>
            <a:ext cx="7467600" cy="2520280"/>
          </a:xfrm>
          <a:prstGeom prst="rect">
            <a:avLst/>
          </a:prstGeom>
        </p:spPr>
        <p:txBody>
          <a:bodyPr vert="horz">
            <a:normAutofit fontScale="92500"/>
          </a:bodyPr>
          <a:lstStyle>
            <a:lvl1pPr marL="420624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2376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Arial"/>
              <a:buChar char="○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37744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9047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Arial"/>
              <a:buChar char="-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078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9696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317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" indent="0">
              <a:buNone/>
            </a:pPr>
            <a:endParaRPr lang="ru-RU" sz="3600" dirty="0">
              <a:latin typeface="Times New Roman"/>
              <a:ea typeface="Times New Roman"/>
            </a:endParaRPr>
          </a:p>
          <a:p>
            <a:r>
              <a:rPr lang="ru-RU" sz="4000" dirty="0">
                <a:latin typeface="Times New Roman"/>
                <a:ea typeface="Times New Roman"/>
              </a:rPr>
              <a:t>Черные:</a:t>
            </a:r>
          </a:p>
          <a:p>
            <a:pPr marL="0" indent="0">
              <a:buFont typeface="Wingdings 2"/>
              <a:buNone/>
            </a:pPr>
            <a:r>
              <a:rPr lang="ru-RU" sz="4000" b="1" dirty="0">
                <a:latin typeface="Times New Roman"/>
                <a:ea typeface="Times New Roman"/>
              </a:rPr>
              <a:t>    Крg8, Фd8, Ла8, Лf8, Cg4, Cg7</a:t>
            </a:r>
            <a:r>
              <a:rPr lang="ru-RU" sz="4000" dirty="0">
                <a:latin typeface="Times New Roman"/>
                <a:ea typeface="Times New Roman"/>
              </a:rPr>
              <a:t>; </a:t>
            </a:r>
            <a:br>
              <a:rPr lang="ru-RU" sz="4000" dirty="0">
                <a:latin typeface="Times New Roman"/>
                <a:ea typeface="Times New Roman"/>
              </a:rPr>
            </a:br>
            <a:r>
              <a:rPr lang="ru-RU" sz="4000" dirty="0">
                <a:latin typeface="Times New Roman"/>
                <a:ea typeface="Times New Roman"/>
              </a:rPr>
              <a:t>    </a:t>
            </a:r>
            <a:r>
              <a:rPr lang="ru-RU" sz="4000" b="1" dirty="0" smtClean="0">
                <a:latin typeface="Times New Roman"/>
                <a:ea typeface="Times New Roman"/>
              </a:rPr>
              <a:t>b7</a:t>
            </a:r>
            <a:r>
              <a:rPr lang="ru-RU" sz="4000" b="1" dirty="0">
                <a:latin typeface="Times New Roman"/>
                <a:ea typeface="Times New Roman"/>
              </a:rPr>
              <a:t>, c6, f7, g6, h7</a:t>
            </a:r>
            <a:r>
              <a:rPr lang="ru-RU" sz="4000" dirty="0">
                <a:latin typeface="Times New Roman"/>
                <a:ea typeface="Times New Roman"/>
              </a:rPr>
              <a:t>.</a:t>
            </a:r>
          </a:p>
          <a:p>
            <a:endParaRPr lang="ru-RU" dirty="0">
              <a:latin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5024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868144" y="1196753"/>
            <a:ext cx="2664296" cy="1296144"/>
          </a:xfrm>
        </p:spPr>
        <p:txBody>
          <a:bodyPr/>
          <a:lstStyle/>
          <a:p>
            <a:pPr marL="36576" lvl="0" indent="0">
              <a:buClr>
                <a:srgbClr val="6EA0B0"/>
              </a:buClr>
              <a:buNone/>
            </a:pPr>
            <a:r>
              <a:rPr lang="ru-RU" sz="4400" dirty="0" smtClean="0">
                <a:solidFill>
                  <a:prstClr val="white"/>
                </a:solidFill>
                <a:latin typeface="Times New Roman"/>
                <a:ea typeface="Times New Roman"/>
              </a:rPr>
              <a:t>   Ле1-е8</a:t>
            </a:r>
            <a:endParaRPr lang="ru-RU" sz="4400" dirty="0">
              <a:solidFill>
                <a:prstClr val="white"/>
              </a:solidFill>
              <a:latin typeface="Times New Roman"/>
              <a:ea typeface="Times New Roman"/>
            </a:endParaRPr>
          </a:p>
          <a:p>
            <a:pPr marL="36576" lvl="0" indent="0">
              <a:buClr>
                <a:srgbClr val="6EA0B0"/>
              </a:buClr>
              <a:buNone/>
            </a:pPr>
            <a:endParaRPr lang="ru-RU" sz="4400" dirty="0">
              <a:solidFill>
                <a:prstClr val="white"/>
              </a:solidFill>
            </a:endParaRPr>
          </a:p>
          <a:p>
            <a:endParaRPr lang="ru-RU" dirty="0"/>
          </a:p>
        </p:txBody>
      </p:sp>
      <p:pic>
        <p:nvPicPr>
          <p:cNvPr id="5" name="Объект 4" descr="https://a6.pmark.ru/data/mv0000021661oa/images/School/Book/zapis%20partii%201.jpg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92696"/>
            <a:ext cx="5688632" cy="532859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6084168" y="3044280"/>
            <a:ext cx="26642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" lvl="0">
              <a:spcBef>
                <a:spcPct val="20000"/>
              </a:spcBef>
              <a:buClr>
                <a:srgbClr val="6EA0B0"/>
              </a:buClr>
              <a:buSzPct val="80000"/>
            </a:pPr>
            <a:r>
              <a:rPr lang="ru-RU" sz="4400" dirty="0">
                <a:solidFill>
                  <a:prstClr val="white"/>
                </a:solidFill>
                <a:latin typeface="Times New Roman"/>
                <a:ea typeface="Times New Roman"/>
              </a:rPr>
              <a:t>Сb4 - d6+</a:t>
            </a:r>
            <a:endParaRPr lang="ru-RU" sz="4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262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11977E13-A483-4695-A081-10AB66E9D613}"/>
              </a:ext>
            </a:extLst>
          </p:cNvPr>
          <p:cNvSpPr/>
          <p:nvPr/>
        </p:nvSpPr>
        <p:spPr>
          <a:xfrm>
            <a:off x="683568" y="2276872"/>
            <a:ext cx="8064896" cy="4380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1125"/>
              </a:spcBef>
            </a:pPr>
            <a:r>
              <a:rPr lang="ru-RU" sz="40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  ход без взятия фигуры  </a:t>
            </a:r>
            <a:r>
              <a:rPr lang="en-US" sz="40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</a:t>
            </a:r>
            <a:r>
              <a:rPr lang="ru-RU" sz="40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</a:t>
            </a:r>
            <a:r>
              <a:rPr lang="en-US" sz="40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d</a:t>
            </a:r>
            <a:r>
              <a:rPr lang="ru-RU" sz="40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3 - </a:t>
            </a:r>
            <a:r>
              <a:rPr lang="en-US" sz="40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h</a:t>
            </a:r>
            <a:r>
              <a:rPr lang="ru-RU" sz="40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7</a:t>
            </a:r>
            <a:endParaRPr lang="ru-RU" sz="40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1125"/>
              </a:spcBef>
            </a:pPr>
            <a:r>
              <a:rPr lang="ru-RU" sz="54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:</a:t>
            </a:r>
            <a:r>
              <a:rPr lang="ru-RU" sz="36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</a:t>
            </a:r>
            <a:r>
              <a:rPr lang="en-US" sz="36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40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ход со взятием фигуры</a:t>
            </a:r>
            <a:r>
              <a:rPr lang="en-US" sz="40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   </a:t>
            </a:r>
            <a:r>
              <a:rPr lang="ru-RU" sz="40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</a:t>
            </a:r>
            <a:r>
              <a:rPr lang="en-US" sz="40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40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:</a:t>
            </a:r>
            <a:r>
              <a:rPr lang="en-US" sz="40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4000" dirty="0" smtClean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е5     </a:t>
            </a:r>
          </a:p>
          <a:p>
            <a:pPr lvl="0">
              <a:spcBef>
                <a:spcPts val="1125"/>
              </a:spcBef>
            </a:pPr>
            <a:r>
              <a:rPr lang="ru-RU" sz="40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4000" dirty="0" smtClean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</a:t>
            </a:r>
            <a:r>
              <a:rPr lang="ru-RU" sz="4000" dirty="0" smtClean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с:е5</a:t>
            </a:r>
            <a:r>
              <a:rPr lang="ru-RU" sz="40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</a:t>
            </a:r>
            <a:r>
              <a:rPr lang="ru-RU" sz="4000" b="1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 </a:t>
            </a:r>
            <a:endParaRPr lang="ru-RU" sz="40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1125"/>
              </a:spcBef>
            </a:pPr>
            <a:r>
              <a:rPr lang="ru-RU" sz="54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+</a:t>
            </a:r>
            <a:r>
              <a:rPr lang="ru-RU" sz="36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</a:t>
            </a:r>
            <a:r>
              <a:rPr lang="ru-RU" sz="40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шах </a:t>
            </a:r>
            <a:r>
              <a:rPr lang="en-US" sz="40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   </a:t>
            </a:r>
            <a:r>
              <a:rPr lang="ru-RU" sz="40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Ле8 +</a:t>
            </a:r>
            <a:endParaRPr lang="ru-RU" sz="40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1125"/>
              </a:spcBef>
            </a:pPr>
            <a:r>
              <a:rPr lang="en-US" sz="5400" dirty="0" smtClean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x</a:t>
            </a:r>
            <a:r>
              <a:rPr lang="ru-RU" sz="5400" dirty="0" smtClean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r>
              <a:rPr lang="ru-RU" sz="3600" dirty="0" smtClean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</a:t>
            </a:r>
            <a:r>
              <a:rPr lang="en-US" sz="3600" dirty="0" smtClean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40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мат </a:t>
            </a:r>
            <a:r>
              <a:rPr lang="en-US" sz="40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    </a:t>
            </a:r>
            <a:r>
              <a:rPr lang="ru-RU" sz="40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Л</a:t>
            </a:r>
            <a:r>
              <a:rPr lang="en-US" sz="40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g</a:t>
            </a:r>
            <a:r>
              <a:rPr lang="ru-RU" sz="40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5 </a:t>
            </a:r>
            <a:r>
              <a:rPr lang="en-US" sz="4000" dirty="0" smtClean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x</a:t>
            </a:r>
            <a:r>
              <a:rPr lang="ru-RU" sz="4000" dirty="0" smtClean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endParaRPr lang="ru-RU" sz="40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8E30A90E-7C50-4237-87FE-FC91F973216E}"/>
              </a:ext>
            </a:extLst>
          </p:cNvPr>
          <p:cNvSpPr/>
          <p:nvPr/>
        </p:nvSpPr>
        <p:spPr>
          <a:xfrm>
            <a:off x="683568" y="548680"/>
            <a:ext cx="73448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 записи шахматной партии:</a:t>
            </a:r>
          </a:p>
        </p:txBody>
      </p:sp>
    </p:spTree>
    <p:extLst>
      <p:ext uri="{BB962C8B-B14F-4D97-AF65-F5344CB8AC3E}">
        <p14:creationId xmlns:p14="http://schemas.microsoft.com/office/powerpoint/2010/main" val="2160163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Исходная позиция</a:t>
            </a:r>
          </a:p>
        </p:txBody>
      </p:sp>
      <p:pic>
        <p:nvPicPr>
          <p:cNvPr id="4" name="Объект 3" descr="ÐÐ°ÑÐ°Ð»ÑÐ½Ð°Ñ Ð¿Ð¾Ð·Ð¸ÑÐ¸Ñ ÑÐ°ÑÐ¼Ð°Ñ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340768"/>
            <a:ext cx="5544616" cy="51845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03431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Исходная позиция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427802"/>
              </p:ext>
            </p:extLst>
          </p:nvPr>
        </p:nvGraphicFramePr>
        <p:xfrm>
          <a:off x="457200" y="1412776"/>
          <a:ext cx="8291264" cy="2448272"/>
        </p:xfrm>
        <a:graphic>
          <a:graphicData uri="http://schemas.openxmlformats.org/drawingml/2006/table">
            <a:tbl>
              <a:tblPr/>
              <a:tblGrid>
                <a:gridCol w="829126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482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12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Белые: Кр</a:t>
                      </a:r>
                      <a:r>
                        <a:rPr lang="en-US" sz="40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e</a:t>
                      </a:r>
                      <a:r>
                        <a:rPr lang="ru-RU" sz="40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  Ф</a:t>
                      </a:r>
                      <a:r>
                        <a:rPr lang="en-US" sz="40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d</a:t>
                      </a:r>
                      <a:r>
                        <a:rPr lang="ru-RU" sz="40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 Л</a:t>
                      </a:r>
                      <a:r>
                        <a:rPr lang="en-US" sz="40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</a:t>
                      </a:r>
                      <a:r>
                        <a:rPr lang="ru-RU" sz="40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  Л</a:t>
                      </a:r>
                      <a:r>
                        <a:rPr lang="en-US" sz="40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h</a:t>
                      </a:r>
                      <a:r>
                        <a:rPr lang="ru-RU" sz="40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 </a:t>
                      </a:r>
                      <a:r>
                        <a:rPr lang="ru-RU" sz="40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С</a:t>
                      </a:r>
                      <a:r>
                        <a:rPr lang="en-US" sz="40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</a:t>
                      </a:r>
                      <a:r>
                        <a:rPr lang="ru-RU" sz="40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 С</a:t>
                      </a:r>
                      <a:r>
                        <a:rPr lang="en-US" sz="40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f</a:t>
                      </a:r>
                      <a:r>
                        <a:rPr lang="ru-RU" sz="40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 К</a:t>
                      </a:r>
                      <a:r>
                        <a:rPr lang="en-US" sz="40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</a:t>
                      </a:r>
                      <a:r>
                        <a:rPr lang="ru-RU" sz="40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 </a:t>
                      </a:r>
                      <a:r>
                        <a:rPr lang="ru-RU" sz="40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</a:t>
                      </a:r>
                      <a:r>
                        <a:rPr lang="en-US" sz="40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g</a:t>
                      </a:r>
                      <a:r>
                        <a:rPr lang="ru-RU" sz="40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12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0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a2</a:t>
                      </a:r>
                      <a:r>
                        <a:rPr lang="en-US" sz="40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b2, c2, d2, e2, f2, g2, h2</a:t>
                      </a:r>
                      <a:endParaRPr lang="ru-RU" sz="40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Объект 4">
            <a:extLst>
              <a:ext uri="{FF2B5EF4-FFF2-40B4-BE49-F238E27FC236}">
                <a16:creationId xmlns="" xmlns:a16="http://schemas.microsoft.com/office/drawing/2014/main" id="{9739910C-6E3D-40C2-A337-F01B2CE084B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10531264"/>
              </p:ext>
            </p:extLst>
          </p:nvPr>
        </p:nvGraphicFramePr>
        <p:xfrm>
          <a:off x="395536" y="3798292"/>
          <a:ext cx="8291264" cy="2438603"/>
        </p:xfrm>
        <a:graphic>
          <a:graphicData uri="http://schemas.openxmlformats.org/drawingml/2006/table">
            <a:tbl>
              <a:tblPr/>
              <a:tblGrid>
                <a:gridCol w="829126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386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12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Черные</a:t>
                      </a:r>
                      <a:r>
                        <a:rPr lang="en-US" sz="40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: </a:t>
                      </a:r>
                      <a:r>
                        <a:rPr lang="ru-RU" sz="40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Кр</a:t>
                      </a:r>
                      <a:r>
                        <a:rPr lang="en-US" sz="40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e8,  </a:t>
                      </a:r>
                      <a:r>
                        <a:rPr lang="ru-RU" sz="40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</a:t>
                      </a:r>
                      <a:r>
                        <a:rPr lang="en-US" sz="40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d8, </a:t>
                      </a:r>
                      <a:r>
                        <a:rPr lang="ru-RU" sz="40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</a:t>
                      </a:r>
                      <a:r>
                        <a:rPr lang="en-US" sz="40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a8,  </a:t>
                      </a:r>
                      <a:r>
                        <a:rPr lang="ru-RU" sz="40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</a:t>
                      </a:r>
                      <a:r>
                        <a:rPr lang="en-US" sz="40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h8, </a:t>
                      </a:r>
                      <a:r>
                        <a:rPr lang="ru-RU" sz="40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</a:t>
                      </a:r>
                      <a:r>
                        <a:rPr lang="en-US" sz="40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c8, </a:t>
                      </a:r>
                      <a:r>
                        <a:rPr lang="ru-RU" sz="40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</a:t>
                      </a:r>
                      <a:r>
                        <a:rPr lang="en-US" sz="40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f8</a:t>
                      </a:r>
                      <a:r>
                        <a:rPr lang="ru-RU" sz="40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К</a:t>
                      </a:r>
                      <a:r>
                        <a:rPr lang="en-US" sz="40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b8, </a:t>
                      </a:r>
                      <a:r>
                        <a:rPr lang="ru-RU" sz="40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</a:t>
                      </a:r>
                      <a:r>
                        <a:rPr lang="en-US" sz="40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g8 </a:t>
                      </a:r>
                      <a:endParaRPr lang="ru-RU" sz="4000" dirty="0" smtClean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12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000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a7</a:t>
                      </a:r>
                      <a:r>
                        <a:rPr lang="en-US" sz="40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b7, c7, d7, e7, f7, g7, h7</a:t>
                      </a:r>
                      <a:endParaRPr lang="ru-RU" sz="4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425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620688"/>
            <a:ext cx="53640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" lvl="0" algn="ctr">
              <a:spcBef>
                <a:spcPct val="20000"/>
              </a:spcBef>
              <a:buClr>
                <a:srgbClr val="6EA0B0"/>
              </a:buClr>
              <a:buSzPct val="80000"/>
            </a:pPr>
            <a:r>
              <a:rPr lang="ru-RU" sz="4000" dirty="0" smtClean="0">
                <a:solidFill>
                  <a:prstClr val="white"/>
                </a:solidFill>
              </a:rPr>
              <a:t> 1</a:t>
            </a:r>
            <a:r>
              <a:rPr lang="ru-RU" sz="4000" dirty="0">
                <a:solidFill>
                  <a:prstClr val="white"/>
                </a:solidFill>
              </a:rPr>
              <a:t>. е2 – е4 </a:t>
            </a:r>
            <a:r>
              <a:rPr lang="en-US" sz="4000" dirty="0">
                <a:solidFill>
                  <a:prstClr val="white"/>
                </a:solidFill>
              </a:rPr>
              <a:t>   </a:t>
            </a:r>
            <a:r>
              <a:rPr lang="ru-RU" sz="4000" dirty="0">
                <a:solidFill>
                  <a:prstClr val="white"/>
                </a:solidFill>
              </a:rPr>
              <a:t> </a:t>
            </a:r>
            <a:r>
              <a:rPr lang="ru-RU" sz="4000" dirty="0" smtClean="0">
                <a:solidFill>
                  <a:prstClr val="white"/>
                </a:solidFill>
              </a:rPr>
              <a:t> е7 </a:t>
            </a:r>
            <a:r>
              <a:rPr lang="ru-RU" sz="4000" dirty="0">
                <a:solidFill>
                  <a:prstClr val="white"/>
                </a:solidFill>
              </a:rPr>
              <a:t>– е5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75656" y="1700808"/>
            <a:ext cx="55446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" lvl="0" algn="ctr">
              <a:spcBef>
                <a:spcPct val="20000"/>
              </a:spcBef>
              <a:buClr>
                <a:srgbClr val="6EA0B0"/>
              </a:buClr>
              <a:buSzPct val="80000"/>
            </a:pPr>
            <a:r>
              <a:rPr lang="ru-RU" sz="4000" dirty="0">
                <a:solidFill>
                  <a:prstClr val="white"/>
                </a:solidFill>
              </a:rPr>
              <a:t>2. К</a:t>
            </a:r>
            <a:r>
              <a:rPr lang="en-US" sz="4000" dirty="0">
                <a:solidFill>
                  <a:prstClr val="white"/>
                </a:solidFill>
              </a:rPr>
              <a:t>g</a:t>
            </a:r>
            <a:r>
              <a:rPr lang="ru-RU" sz="4000" dirty="0">
                <a:solidFill>
                  <a:prstClr val="white"/>
                </a:solidFill>
              </a:rPr>
              <a:t>1 – </a:t>
            </a:r>
            <a:r>
              <a:rPr lang="en-US" sz="4000" dirty="0">
                <a:solidFill>
                  <a:prstClr val="white"/>
                </a:solidFill>
              </a:rPr>
              <a:t>f</a:t>
            </a:r>
            <a:r>
              <a:rPr lang="ru-RU" sz="4000" dirty="0">
                <a:solidFill>
                  <a:prstClr val="white"/>
                </a:solidFill>
              </a:rPr>
              <a:t>3 </a:t>
            </a:r>
            <a:r>
              <a:rPr lang="en-US" sz="4000" dirty="0">
                <a:solidFill>
                  <a:prstClr val="white"/>
                </a:solidFill>
              </a:rPr>
              <a:t>   </a:t>
            </a:r>
            <a:r>
              <a:rPr lang="ru-RU" sz="4000" dirty="0">
                <a:solidFill>
                  <a:prstClr val="white"/>
                </a:solidFill>
              </a:rPr>
              <a:t>К</a:t>
            </a:r>
            <a:r>
              <a:rPr lang="en-US" sz="4000" dirty="0">
                <a:solidFill>
                  <a:prstClr val="white"/>
                </a:solidFill>
              </a:rPr>
              <a:t>b</a:t>
            </a:r>
            <a:r>
              <a:rPr lang="ru-RU" sz="4000" dirty="0">
                <a:solidFill>
                  <a:prstClr val="white"/>
                </a:solidFill>
              </a:rPr>
              <a:t> 8 – с6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2767281"/>
            <a:ext cx="58143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" lvl="0" algn="ctr">
              <a:spcBef>
                <a:spcPct val="20000"/>
              </a:spcBef>
              <a:buClr>
                <a:srgbClr val="6EA0B0"/>
              </a:buClr>
              <a:buSzPct val="80000"/>
            </a:pPr>
            <a:r>
              <a:rPr lang="ru-RU" sz="4000" dirty="0" smtClean="0">
                <a:solidFill>
                  <a:prstClr val="white"/>
                </a:solidFill>
              </a:rPr>
              <a:t> 3</a:t>
            </a:r>
            <a:r>
              <a:rPr lang="ru-RU" sz="4000" dirty="0">
                <a:solidFill>
                  <a:prstClr val="white"/>
                </a:solidFill>
              </a:rPr>
              <a:t>. С</a:t>
            </a:r>
            <a:r>
              <a:rPr lang="en-US" sz="4000" dirty="0">
                <a:solidFill>
                  <a:prstClr val="white"/>
                </a:solidFill>
              </a:rPr>
              <a:t>f</a:t>
            </a:r>
            <a:r>
              <a:rPr lang="ru-RU" sz="4000" dirty="0">
                <a:solidFill>
                  <a:prstClr val="white"/>
                </a:solidFill>
              </a:rPr>
              <a:t>1 – с4   </a:t>
            </a:r>
            <a:r>
              <a:rPr lang="ru-RU" sz="4000" dirty="0" smtClean="0">
                <a:solidFill>
                  <a:prstClr val="white"/>
                </a:solidFill>
              </a:rPr>
              <a:t> К</a:t>
            </a:r>
            <a:r>
              <a:rPr lang="en-US" sz="4000" dirty="0">
                <a:solidFill>
                  <a:prstClr val="white"/>
                </a:solidFill>
              </a:rPr>
              <a:t>g</a:t>
            </a:r>
            <a:r>
              <a:rPr lang="ru-RU" sz="4000" dirty="0">
                <a:solidFill>
                  <a:prstClr val="white"/>
                </a:solidFill>
              </a:rPr>
              <a:t>8 –</a:t>
            </a:r>
            <a:r>
              <a:rPr lang="en-US" sz="4000" dirty="0">
                <a:solidFill>
                  <a:prstClr val="white"/>
                </a:solidFill>
              </a:rPr>
              <a:t>f</a:t>
            </a:r>
            <a:r>
              <a:rPr lang="ru-RU" sz="4000" dirty="0">
                <a:solidFill>
                  <a:prstClr val="white"/>
                </a:solidFill>
              </a:rPr>
              <a:t>6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75656" y="3789040"/>
            <a:ext cx="51480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" lvl="0" algn="ctr">
              <a:spcBef>
                <a:spcPct val="20000"/>
              </a:spcBef>
              <a:buClr>
                <a:srgbClr val="6EA0B0"/>
              </a:buClr>
              <a:buSzPct val="80000"/>
            </a:pPr>
            <a:r>
              <a:rPr lang="ru-RU" sz="4000" dirty="0">
                <a:solidFill>
                  <a:prstClr val="white"/>
                </a:solidFill>
              </a:rPr>
              <a:t>4.</a:t>
            </a:r>
            <a:r>
              <a:rPr lang="en-US" sz="4000" dirty="0">
                <a:solidFill>
                  <a:prstClr val="white"/>
                </a:solidFill>
              </a:rPr>
              <a:t> </a:t>
            </a:r>
            <a:r>
              <a:rPr lang="ru-RU" sz="4000" dirty="0">
                <a:solidFill>
                  <a:prstClr val="white"/>
                </a:solidFill>
              </a:rPr>
              <a:t>К</a:t>
            </a:r>
            <a:r>
              <a:rPr lang="en-US" sz="4000" dirty="0">
                <a:solidFill>
                  <a:prstClr val="white"/>
                </a:solidFill>
              </a:rPr>
              <a:t>b</a:t>
            </a:r>
            <a:r>
              <a:rPr lang="ru-RU" sz="4000" dirty="0">
                <a:solidFill>
                  <a:prstClr val="white"/>
                </a:solidFill>
              </a:rPr>
              <a:t>1 с3   </a:t>
            </a:r>
            <a:r>
              <a:rPr lang="en-US" sz="4000" dirty="0">
                <a:solidFill>
                  <a:prstClr val="white"/>
                </a:solidFill>
              </a:rPr>
              <a:t>  </a:t>
            </a:r>
            <a:r>
              <a:rPr lang="ru-RU" sz="4000" dirty="0" smtClean="0">
                <a:solidFill>
                  <a:prstClr val="white"/>
                </a:solidFill>
              </a:rPr>
              <a:t>  </a:t>
            </a:r>
            <a:r>
              <a:rPr lang="en-US" sz="4000" dirty="0" smtClean="0">
                <a:solidFill>
                  <a:prstClr val="white"/>
                </a:solidFill>
              </a:rPr>
              <a:t> </a:t>
            </a:r>
            <a:r>
              <a:rPr lang="en-US" sz="4000" dirty="0">
                <a:solidFill>
                  <a:prstClr val="white"/>
                </a:solidFill>
              </a:rPr>
              <a:t>d</a:t>
            </a:r>
            <a:r>
              <a:rPr lang="ru-RU" sz="4000" dirty="0">
                <a:solidFill>
                  <a:prstClr val="white"/>
                </a:solidFill>
              </a:rPr>
              <a:t>7 -</a:t>
            </a:r>
            <a:r>
              <a:rPr lang="en-US" sz="4000" dirty="0">
                <a:solidFill>
                  <a:prstClr val="white"/>
                </a:solidFill>
              </a:rPr>
              <a:t>d</a:t>
            </a:r>
            <a:r>
              <a:rPr lang="ru-RU" sz="4000" dirty="0">
                <a:solidFill>
                  <a:prstClr val="white"/>
                </a:solidFill>
              </a:rPr>
              <a:t> 6</a:t>
            </a:r>
          </a:p>
        </p:txBody>
      </p:sp>
    </p:spTree>
    <p:extLst>
      <p:ext uri="{BB962C8B-B14F-4D97-AF65-F5344CB8AC3E}">
        <p14:creationId xmlns:p14="http://schemas.microsoft.com/office/powerpoint/2010/main" val="243828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56176" y="1600201"/>
            <a:ext cx="2664296" cy="2692896"/>
          </a:xfrm>
        </p:spPr>
        <p:txBody>
          <a:bodyPr/>
          <a:lstStyle/>
          <a:p>
            <a:pPr marL="36576" lvl="0" indent="0">
              <a:buClr>
                <a:srgbClr val="6EA0B0"/>
              </a:buClr>
              <a:buNone/>
            </a:pPr>
            <a:r>
              <a:rPr lang="ru-RU" sz="3200" dirty="0">
                <a:solidFill>
                  <a:prstClr val="white"/>
                </a:solidFill>
              </a:rPr>
              <a:t>1. е4   </a:t>
            </a:r>
            <a:r>
              <a:rPr lang="en-US" sz="3200" dirty="0">
                <a:solidFill>
                  <a:prstClr val="white"/>
                </a:solidFill>
              </a:rPr>
              <a:t>  </a:t>
            </a:r>
            <a:r>
              <a:rPr lang="ru-RU" sz="3200" dirty="0">
                <a:solidFill>
                  <a:prstClr val="white"/>
                </a:solidFill>
              </a:rPr>
              <a:t>е5</a:t>
            </a:r>
          </a:p>
          <a:p>
            <a:pPr marL="36576" lvl="0" indent="0">
              <a:buClr>
                <a:srgbClr val="6EA0B0"/>
              </a:buClr>
              <a:buNone/>
            </a:pPr>
            <a:r>
              <a:rPr lang="ru-RU" sz="3200" dirty="0">
                <a:solidFill>
                  <a:prstClr val="white"/>
                </a:solidFill>
              </a:rPr>
              <a:t>2. К</a:t>
            </a:r>
            <a:r>
              <a:rPr lang="en-US" sz="3200" dirty="0">
                <a:solidFill>
                  <a:prstClr val="white"/>
                </a:solidFill>
              </a:rPr>
              <a:t>f3    Kc6</a:t>
            </a:r>
          </a:p>
          <a:p>
            <a:pPr marL="36576" lvl="0" indent="0">
              <a:buClr>
                <a:srgbClr val="6EA0B0"/>
              </a:buClr>
              <a:buNone/>
            </a:pPr>
            <a:r>
              <a:rPr lang="en-US" sz="3200" dirty="0">
                <a:solidFill>
                  <a:prstClr val="white"/>
                </a:solidFill>
              </a:rPr>
              <a:t>3. Cc4   Kf6</a:t>
            </a:r>
          </a:p>
          <a:p>
            <a:pPr marL="36576" lvl="0" indent="0">
              <a:buClr>
                <a:srgbClr val="6EA0B0"/>
              </a:buClr>
              <a:buNone/>
            </a:pPr>
            <a:r>
              <a:rPr lang="en-US" sz="3200" dirty="0">
                <a:solidFill>
                  <a:prstClr val="white"/>
                </a:solidFill>
              </a:rPr>
              <a:t>4. Kc3    d6</a:t>
            </a:r>
            <a:endParaRPr lang="ru-RU" sz="3200" dirty="0">
              <a:solidFill>
                <a:prstClr val="white"/>
              </a:solidFill>
            </a:endParaRPr>
          </a:p>
          <a:p>
            <a:endParaRPr lang="ru-RU" dirty="0"/>
          </a:p>
        </p:txBody>
      </p:sp>
      <p:pic>
        <p:nvPicPr>
          <p:cNvPr id="5" name="Объект 4" descr="https://a6.pmark.ru/data/mv0000021661oa/images/School/Book/zapis%20partii%203.jpg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68760"/>
            <a:ext cx="5184576" cy="51125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0643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11977E13-A483-4695-A081-10AB66E9D613}"/>
              </a:ext>
            </a:extLst>
          </p:cNvPr>
          <p:cNvSpPr/>
          <p:nvPr/>
        </p:nvSpPr>
        <p:spPr>
          <a:xfrm>
            <a:off x="683568" y="2276872"/>
            <a:ext cx="8064896" cy="4380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125"/>
              </a:spcBef>
            </a:pPr>
            <a:r>
              <a:rPr lang="ru-RU" sz="40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  ход без взятия фигуры  </a:t>
            </a:r>
            <a:r>
              <a:rPr lang="en-US" sz="40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</a:t>
            </a:r>
            <a:r>
              <a:rPr lang="ru-RU" sz="40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</a:t>
            </a:r>
            <a:r>
              <a:rPr lang="en-US" sz="40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d</a:t>
            </a:r>
            <a:r>
              <a:rPr lang="ru-RU" sz="40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3 - </a:t>
            </a:r>
            <a:r>
              <a:rPr lang="en-US" sz="40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h</a:t>
            </a:r>
            <a:r>
              <a:rPr lang="ru-RU" sz="40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7</a:t>
            </a:r>
            <a:endParaRPr lang="ru-RU" sz="40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1125"/>
              </a:spcBef>
            </a:pPr>
            <a:r>
              <a:rPr lang="ru-RU" sz="54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:</a:t>
            </a:r>
            <a:r>
              <a:rPr lang="ru-RU" sz="36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</a:t>
            </a:r>
            <a:r>
              <a:rPr lang="en-US" sz="36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40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ход со взятием фигуры</a:t>
            </a:r>
            <a:r>
              <a:rPr lang="en-US" sz="40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   </a:t>
            </a:r>
            <a:r>
              <a:rPr lang="ru-RU" sz="40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</a:t>
            </a:r>
            <a:r>
              <a:rPr lang="en-US" sz="40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40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:</a:t>
            </a:r>
            <a:r>
              <a:rPr lang="en-US" sz="40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4000" dirty="0" smtClean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е5     </a:t>
            </a:r>
          </a:p>
          <a:p>
            <a:pPr>
              <a:spcBef>
                <a:spcPts val="1125"/>
              </a:spcBef>
            </a:pPr>
            <a:r>
              <a:rPr lang="ru-RU" sz="40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4000" dirty="0" smtClean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с:е5</a:t>
            </a:r>
            <a:r>
              <a:rPr lang="ru-RU" sz="40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</a:t>
            </a:r>
            <a:r>
              <a:rPr lang="ru-RU" sz="4000" b="1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 </a:t>
            </a:r>
            <a:endParaRPr lang="ru-RU" sz="40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1125"/>
              </a:spcBef>
            </a:pPr>
            <a:r>
              <a:rPr lang="ru-RU" sz="54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+</a:t>
            </a:r>
            <a:r>
              <a:rPr lang="ru-RU" sz="36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</a:t>
            </a:r>
            <a:r>
              <a:rPr lang="ru-RU" sz="40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шах </a:t>
            </a:r>
            <a:r>
              <a:rPr lang="en-US" sz="40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   </a:t>
            </a:r>
            <a:r>
              <a:rPr lang="ru-RU" sz="40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Ле8 +</a:t>
            </a:r>
            <a:endParaRPr lang="ru-RU" sz="40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1125"/>
              </a:spcBef>
            </a:pPr>
            <a:r>
              <a:rPr lang="en-US" sz="5400" dirty="0" smtClean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x</a:t>
            </a:r>
            <a:r>
              <a:rPr lang="ru-RU" sz="5400" dirty="0" smtClean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r>
              <a:rPr lang="ru-RU" sz="3600" dirty="0" smtClean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</a:t>
            </a:r>
            <a:r>
              <a:rPr lang="en-US" sz="3600" dirty="0" smtClean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40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мат </a:t>
            </a:r>
            <a:r>
              <a:rPr lang="en-US" sz="40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    </a:t>
            </a:r>
            <a:r>
              <a:rPr lang="ru-RU" sz="40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Л</a:t>
            </a:r>
            <a:r>
              <a:rPr lang="en-US" sz="40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g</a:t>
            </a:r>
            <a:r>
              <a:rPr lang="ru-RU" sz="4000" dirty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5 </a:t>
            </a:r>
            <a:r>
              <a:rPr lang="en-US" sz="4000" dirty="0" smtClean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x</a:t>
            </a:r>
            <a:r>
              <a:rPr lang="ru-RU" sz="4000" dirty="0" smtClean="0">
                <a:solidFill>
                  <a:prstClr val="white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endParaRPr lang="ru-RU" sz="40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8E30A90E-7C50-4237-87FE-FC91F973216E}"/>
              </a:ext>
            </a:extLst>
          </p:cNvPr>
          <p:cNvSpPr/>
          <p:nvPr/>
        </p:nvSpPr>
        <p:spPr>
          <a:xfrm>
            <a:off x="683568" y="548680"/>
            <a:ext cx="73448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 записи шахматной партии:</a:t>
            </a:r>
          </a:p>
        </p:txBody>
      </p:sp>
    </p:spTree>
    <p:extLst>
      <p:ext uri="{BB962C8B-B14F-4D97-AF65-F5344CB8AC3E}">
        <p14:creationId xmlns:p14="http://schemas.microsoft.com/office/powerpoint/2010/main" val="955579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Продолжите: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7467600" cy="3701008"/>
          </a:xfrm>
        </p:spPr>
        <p:txBody>
          <a:bodyPr>
            <a:normAutofit/>
          </a:bodyPr>
          <a:lstStyle/>
          <a:p>
            <a:r>
              <a:rPr lang="ru-RU" sz="4400" dirty="0"/>
              <a:t>Я узнал…</a:t>
            </a:r>
          </a:p>
          <a:p>
            <a:r>
              <a:rPr lang="ru-RU" sz="4400" dirty="0"/>
              <a:t>Я научился…</a:t>
            </a:r>
          </a:p>
          <a:p>
            <a:r>
              <a:rPr lang="ru-RU" sz="4400" dirty="0"/>
              <a:t>Мне помогло достичь успеха…</a:t>
            </a:r>
          </a:p>
        </p:txBody>
      </p:sp>
    </p:spTree>
    <p:extLst>
      <p:ext uri="{BB962C8B-B14F-4D97-AF65-F5344CB8AC3E}">
        <p14:creationId xmlns:p14="http://schemas.microsoft.com/office/powerpoint/2010/main" val="3699774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Какой шахматный термин зашифрован в ребусе?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510" y="2193523"/>
            <a:ext cx="2023230" cy="2592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 descr="Картинки по запросу цирк картинки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204864"/>
            <a:ext cx="2444892" cy="2520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http://alphabetonline.ru/images/letters2/ya/ya1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2048" y="1844824"/>
            <a:ext cx="2628292" cy="30963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Похожее изображение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190834"/>
            <a:ext cx="1200193" cy="7761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51155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uchmet.ru/library/convert/result/500/150019/129542/129542.doc_html_m175749e9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3608" y="692696"/>
            <a:ext cx="7056784" cy="57606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94617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204865"/>
            <a:ext cx="7772400" cy="1584175"/>
          </a:xfrm>
        </p:spPr>
        <p:txBody>
          <a:bodyPr>
            <a:normAutofit/>
          </a:bodyPr>
          <a:lstStyle/>
          <a:p>
            <a:pPr algn="ctr"/>
            <a:r>
              <a:rPr lang="ru-RU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НОТАЦИЯ</a:t>
            </a:r>
          </a:p>
        </p:txBody>
      </p:sp>
    </p:spTree>
    <p:extLst>
      <p:ext uri="{BB962C8B-B14F-4D97-AF65-F5344CB8AC3E}">
        <p14:creationId xmlns:p14="http://schemas.microsoft.com/office/powerpoint/2010/main" val="4047480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7467600" cy="5361459"/>
          </a:xfrm>
        </p:spPr>
        <p:txBody>
          <a:bodyPr>
            <a:normAutofit/>
          </a:bodyPr>
          <a:lstStyle/>
          <a:p>
            <a:r>
              <a:rPr lang="ru-RU" sz="4400" b="1" dirty="0"/>
              <a:t>Шахматная нотация </a:t>
            </a:r>
            <a:r>
              <a:rPr lang="ru-RU" sz="4000" dirty="0"/>
              <a:t>– система условных  обозначений, применяемых для записи </a:t>
            </a:r>
            <a:r>
              <a:rPr lang="ru-RU" sz="4000" b="1" dirty="0"/>
              <a:t>шахматной</a:t>
            </a:r>
            <a:r>
              <a:rPr lang="ru-RU" sz="4000" dirty="0"/>
              <a:t> партии или положения фигур на доске</a:t>
            </a:r>
          </a:p>
        </p:txBody>
      </p:sp>
    </p:spTree>
    <p:extLst>
      <p:ext uri="{BB962C8B-B14F-4D97-AF65-F5344CB8AC3E}">
        <p14:creationId xmlns:p14="http://schemas.microsoft.com/office/powerpoint/2010/main" val="1492434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ÐÐ±Ð¾Ð·Ð½Ð°ÑÐµÐ½Ð¸Ðµ Ð¿Ð¾Ð»ÐµÐ¹ Ð² ÑÐ°ÑÐ¼Ð°ÑÐµ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548680"/>
            <a:ext cx="5832648" cy="59046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54879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652120" y="980728"/>
            <a:ext cx="3096344" cy="5145435"/>
          </a:xfrm>
        </p:spPr>
        <p:txBody>
          <a:bodyPr>
            <a:normAutofit fontScale="92500"/>
          </a:bodyPr>
          <a:lstStyle/>
          <a:p>
            <a:pPr marL="36576" indent="0">
              <a:buNone/>
            </a:pPr>
            <a:r>
              <a:rPr lang="ru-RU" sz="3600" dirty="0">
                <a:solidFill>
                  <a:prstClr val="white"/>
                </a:solidFill>
                <a:latin typeface="Franklin Gothic Book"/>
                <a:ea typeface="+mj-ea"/>
                <a:cs typeface="+mj-cs"/>
              </a:rPr>
              <a:t>     Кр – Король       </a:t>
            </a:r>
          </a:p>
          <a:p>
            <a:pPr marL="36576" indent="0">
              <a:buNone/>
            </a:pPr>
            <a:r>
              <a:rPr lang="ru-RU" sz="3600" dirty="0">
                <a:solidFill>
                  <a:prstClr val="white"/>
                </a:solidFill>
                <a:latin typeface="Franklin Gothic Book"/>
                <a:ea typeface="+mj-ea"/>
                <a:cs typeface="+mj-cs"/>
              </a:rPr>
              <a:t>     Ф – Ферзь     </a:t>
            </a:r>
          </a:p>
          <a:p>
            <a:pPr marL="36576" indent="0">
              <a:buNone/>
            </a:pPr>
            <a:r>
              <a:rPr lang="ru-RU" sz="3600" dirty="0">
                <a:solidFill>
                  <a:prstClr val="white"/>
                </a:solidFill>
                <a:latin typeface="Franklin Gothic Book"/>
                <a:ea typeface="+mj-ea"/>
                <a:cs typeface="+mj-cs"/>
              </a:rPr>
              <a:t>     Л – Ладья             </a:t>
            </a:r>
            <a:br>
              <a:rPr lang="ru-RU" sz="3600" dirty="0">
                <a:solidFill>
                  <a:prstClr val="white"/>
                </a:solidFill>
                <a:latin typeface="Franklin Gothic Book"/>
                <a:ea typeface="+mj-ea"/>
                <a:cs typeface="+mj-cs"/>
              </a:rPr>
            </a:br>
            <a:r>
              <a:rPr lang="ru-RU" sz="3600" dirty="0">
                <a:solidFill>
                  <a:prstClr val="white"/>
                </a:solidFill>
                <a:latin typeface="Franklin Gothic Book"/>
                <a:ea typeface="+mj-ea"/>
                <a:cs typeface="+mj-cs"/>
              </a:rPr>
              <a:t>     С – Слон          </a:t>
            </a:r>
          </a:p>
          <a:p>
            <a:pPr marL="36576" indent="0">
              <a:buNone/>
            </a:pPr>
            <a:r>
              <a:rPr lang="ru-RU" sz="3600" dirty="0">
                <a:solidFill>
                  <a:prstClr val="white"/>
                </a:solidFill>
                <a:latin typeface="Franklin Gothic Book"/>
                <a:ea typeface="+mj-ea"/>
                <a:cs typeface="+mj-cs"/>
              </a:rPr>
              <a:t>     К – Конь       </a:t>
            </a:r>
          </a:p>
          <a:p>
            <a:pPr marL="36576" indent="0">
              <a:buNone/>
            </a:pPr>
            <a:r>
              <a:rPr lang="ru-RU" sz="3600" dirty="0">
                <a:solidFill>
                  <a:prstClr val="white"/>
                </a:solidFill>
                <a:latin typeface="Franklin Gothic Book"/>
                <a:ea typeface="+mj-ea"/>
                <a:cs typeface="+mj-cs"/>
              </a:rPr>
              <a:t>     п. – пешка </a:t>
            </a:r>
            <a:r>
              <a:rPr lang="ru-RU" sz="3500" dirty="0">
                <a:solidFill>
                  <a:prstClr val="white"/>
                </a:solidFill>
                <a:latin typeface="Franklin Gothic Book"/>
                <a:ea typeface="+mj-ea"/>
                <a:cs typeface="+mj-cs"/>
              </a:rPr>
              <a:t>(в записи  ходов не указывается)</a:t>
            </a:r>
            <a:endParaRPr lang="ru-RU" sz="35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141" y="731837"/>
            <a:ext cx="5466979" cy="5001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7985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020272" y="764704"/>
            <a:ext cx="1666528" cy="5361459"/>
          </a:xfrm>
        </p:spPr>
        <p:txBody>
          <a:bodyPr>
            <a:normAutofit/>
          </a:bodyPr>
          <a:lstStyle/>
          <a:p>
            <a:pPr marL="36576" indent="0">
              <a:buNone/>
            </a:pPr>
            <a:r>
              <a:rPr lang="ru-RU" sz="4400" b="1" dirty="0">
                <a:latin typeface="Times New Roman"/>
                <a:ea typeface="Times New Roman"/>
              </a:rPr>
              <a:t>Крb7</a:t>
            </a:r>
          </a:p>
          <a:p>
            <a:pPr marL="36576" indent="0">
              <a:buNone/>
            </a:pPr>
            <a:r>
              <a:rPr lang="ru-RU" sz="4400" b="1" dirty="0">
                <a:latin typeface="Times New Roman"/>
                <a:ea typeface="Times New Roman"/>
              </a:rPr>
              <a:t>Фc4</a:t>
            </a:r>
          </a:p>
          <a:p>
            <a:pPr marL="36576" indent="0">
              <a:buNone/>
            </a:pPr>
            <a:r>
              <a:rPr lang="ru-RU" sz="4400" b="1" dirty="0">
                <a:latin typeface="Times New Roman"/>
                <a:ea typeface="Times New Roman"/>
              </a:rPr>
              <a:t>Лe5</a:t>
            </a:r>
          </a:p>
          <a:p>
            <a:pPr marL="36576" indent="0">
              <a:buNone/>
            </a:pPr>
            <a:r>
              <a:rPr lang="ru-RU" sz="4400" b="1" dirty="0">
                <a:latin typeface="Times New Roman"/>
                <a:ea typeface="Times New Roman"/>
              </a:rPr>
              <a:t>Сf8</a:t>
            </a:r>
          </a:p>
          <a:p>
            <a:pPr marL="36576" indent="0">
              <a:buNone/>
            </a:pPr>
            <a:r>
              <a:rPr lang="ru-RU" sz="4400" b="1" dirty="0">
                <a:latin typeface="Times New Roman"/>
                <a:ea typeface="Times New Roman"/>
              </a:rPr>
              <a:t>Кg2</a:t>
            </a:r>
            <a:endParaRPr lang="ru-RU" sz="4400" dirty="0"/>
          </a:p>
        </p:txBody>
      </p:sp>
      <p:pic>
        <p:nvPicPr>
          <p:cNvPr id="5" name="Объект 3" descr="http://www.uchmet.ru/library/convert/result/500/150019/129542/129542.doc_html_m23961f94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476672"/>
            <a:ext cx="5842992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34532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700808"/>
            <a:ext cx="8568952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g4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a2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c5   Cf6     Ke8    d7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988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2211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Правила шахматной нотации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7931224" cy="5400600"/>
          </a:xfrm>
        </p:spPr>
        <p:txBody>
          <a:bodyPr>
            <a:noAutofit/>
          </a:bodyPr>
          <a:lstStyle/>
          <a:p>
            <a:r>
              <a:rPr lang="ru-RU" sz="3200" dirty="0">
                <a:latin typeface="Times New Roman"/>
                <a:ea typeface="Times New Roman"/>
              </a:rPr>
              <a:t>1.Первыми записывают БЕЛЫЕ фигуры, затем ЧЁРНЫЕ. </a:t>
            </a:r>
          </a:p>
          <a:p>
            <a:pPr marL="36576" indent="0">
              <a:buNone/>
            </a:pPr>
            <a:endParaRPr lang="ru-RU" sz="3200" dirty="0">
              <a:latin typeface="Times New Roman"/>
              <a:ea typeface="Times New Roman"/>
            </a:endParaRPr>
          </a:p>
          <a:p>
            <a:r>
              <a:rPr lang="ru-RU" sz="3200" dirty="0">
                <a:latin typeface="Times New Roman"/>
                <a:ea typeface="Times New Roman"/>
              </a:rPr>
              <a:t>2.	Записывают фигуры по СТАРШИНСТВУ: Король — Ферзь — Ладья — Слон — Конь — пешки.</a:t>
            </a:r>
          </a:p>
          <a:p>
            <a:endParaRPr lang="ru-RU" sz="3200" dirty="0">
              <a:latin typeface="Times New Roman"/>
              <a:ea typeface="Times New Roman"/>
            </a:endParaRP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3.	Если у тебя несколько одинаковых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фигур,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то их надо записывать в АЛФАВИТНОМ порядке от «a» к «h».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2"/>
          </p:nvPr>
        </p:nvGraphicFramePr>
        <p:xfrm>
          <a:off x="7956550" y="3848982"/>
          <a:ext cx="730250" cy="28399"/>
        </p:xfrm>
        <a:graphic>
          <a:graphicData uri="http://schemas.openxmlformats.org/drawingml/2006/table">
            <a:tbl>
              <a:tblPr/>
              <a:tblGrid>
                <a:gridCol w="7302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8399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50000"/>
                        </a:lnSpc>
                        <a:spcBef>
                          <a:spcPts val="1125"/>
                        </a:spcBef>
                        <a:spcAft>
                          <a:spcPts val="990"/>
                        </a:spcAft>
                        <a:tabLst>
                          <a:tab pos="457200" algn="l"/>
                        </a:tabLst>
                      </a:pPr>
                      <a:r>
                        <a:rPr lang="ru-RU" sz="100" dirty="0">
                          <a:effectLst/>
                          <a:latin typeface="Times New Roman"/>
                          <a:ea typeface="Times New Roman"/>
                        </a:rPr>
                        <a:t>Записывают фигуры по СТАРШИНСТВУ: Король — ферзь — ладья — слон — конь — пешки.</a:t>
                      </a:r>
                      <a:endParaRPr lang="ru-RU" sz="200" dirty="0">
                        <a:effectLst/>
                      </a:endParaRPr>
                    </a:p>
                  </a:txBody>
                  <a:tcPr marL="10142" marR="10142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1384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491</TotalTime>
  <Words>328</Words>
  <Application>Microsoft Office PowerPoint</Application>
  <PresentationFormat>Экран (4:3)</PresentationFormat>
  <Paragraphs>60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Техническая</vt:lpstr>
      <vt:lpstr>Презентация PowerPoint</vt:lpstr>
      <vt:lpstr>Какой шахматный термин зашифрован в ребусе?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Kрg4    Фa2   Лc5   Cf6     Ke8    d7</vt:lpstr>
      <vt:lpstr>Правила шахматной нотации</vt:lpstr>
      <vt:lpstr>Презентация PowerPoint</vt:lpstr>
      <vt:lpstr>Презентация PowerPoint</vt:lpstr>
      <vt:lpstr>Презентация PowerPoint</vt:lpstr>
      <vt:lpstr>Презентация PowerPoint</vt:lpstr>
      <vt:lpstr>Исходная позиция</vt:lpstr>
      <vt:lpstr>Исходная позиция</vt:lpstr>
      <vt:lpstr>Презентация PowerPoint</vt:lpstr>
      <vt:lpstr>Презентация PowerPoint</vt:lpstr>
      <vt:lpstr>Презентация PowerPoint</vt:lpstr>
      <vt:lpstr>Продолжите: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38</cp:revision>
  <dcterms:created xsi:type="dcterms:W3CDTF">2018-03-09T12:52:07Z</dcterms:created>
  <dcterms:modified xsi:type="dcterms:W3CDTF">2018-04-23T15:33:03Z</dcterms:modified>
</cp:coreProperties>
</file>